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66D6088B-0FCE-44D3-BF55-B1967193B86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088B-0FCE-44D3-BF55-B1967193B86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6088B-0FCE-44D3-BF55-B1967193B86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7FFD0D6-DB7A-44C2-B630-0B70189FE1C5}" type="datetimeFigureOut">
              <a:rPr lang="en-US" smtClean="0"/>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66D6088B-0FCE-44D3-BF55-B1967193B868}"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7FFD0D6-DB7A-44C2-B630-0B70189FE1C5}" type="datetimeFigureOut">
              <a:rPr lang="en-US" smtClean="0"/>
              <a:t>3/4/2012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D6088B-0FCE-44D3-BF55-B1967193B868}"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eattlechildrens.org/adventurelab/"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eattlechildrens.org/classes-community/community-programs/science-adventure-lab/" TargetMode="External"/><Relationship Id="rId2" Type="http://schemas.openxmlformats.org/officeDocument/2006/relationships/hyperlink" Target="mailto:adventurelab@seattlechildrens.or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41949"/>
            <a:ext cx="8839200" cy="954107"/>
          </a:xfrm>
          <a:prstGeom prst="rect">
            <a:avLst/>
          </a:prstGeom>
          <a:noFill/>
        </p:spPr>
        <p:txBody>
          <a:bodyPr wrap="square" rtlCol="0">
            <a:spAutoFit/>
          </a:bodyPr>
          <a:lstStyle/>
          <a:p>
            <a:pPr algn="ct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Seattle Children’s Research Institute</a:t>
            </a:r>
          </a:p>
          <a:p>
            <a:pPr algn="ct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 Science Adventure Lab! </a:t>
            </a:r>
            <a:endPar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530" y="2514600"/>
            <a:ext cx="6257925" cy="2371725"/>
          </a:xfrm>
          <a:prstGeom prst="rect">
            <a:avLst/>
          </a:prstGeom>
        </p:spPr>
      </p:pic>
      <p:sp>
        <p:nvSpPr>
          <p:cNvPr id="8" name="TextBox 7"/>
          <p:cNvSpPr txBox="1"/>
          <p:nvPr/>
        </p:nvSpPr>
        <p:spPr>
          <a:xfrm>
            <a:off x="542312" y="5317289"/>
            <a:ext cx="8234362" cy="523220"/>
          </a:xfrm>
          <a:prstGeom prst="rect">
            <a:avLst/>
          </a:prstGeom>
          <a:noFill/>
        </p:spPr>
        <p:txBody>
          <a:bodyPr wrap="square" rtlCol="0">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Bring a science lab to your classroom… for free! </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endParaRPr>
          </a:p>
        </p:txBody>
      </p:sp>
      <p:sp>
        <p:nvSpPr>
          <p:cNvPr id="6" name="TextBox 5"/>
          <p:cNvSpPr txBox="1"/>
          <p:nvPr/>
        </p:nvSpPr>
        <p:spPr>
          <a:xfrm>
            <a:off x="2857500" y="1696056"/>
            <a:ext cx="3124200" cy="738664"/>
          </a:xfrm>
          <a:prstGeom prst="rect">
            <a:avLst/>
          </a:prstGeom>
          <a:noFill/>
        </p:spPr>
        <p:txBody>
          <a:bodyPr wrap="square" rtlCol="0">
            <a:spAutoFit/>
          </a:bodyPr>
          <a:lstStyle/>
          <a:p>
            <a:pPr algn="ctr"/>
            <a:r>
              <a:rPr lang="en-US" sz="1400" dirty="0" smtClean="0"/>
              <a:t>Celeste Eustis TEED 521  </a:t>
            </a:r>
          </a:p>
          <a:p>
            <a:pPr algn="ctr"/>
            <a:r>
              <a:rPr lang="en-US" sz="1400" dirty="0" smtClean="0"/>
              <a:t>Community Resource Report </a:t>
            </a:r>
          </a:p>
          <a:p>
            <a:pPr algn="ctr"/>
            <a:r>
              <a:rPr lang="en-US" sz="1400" dirty="0" smtClean="0"/>
              <a:t>Winter 2012</a:t>
            </a:r>
            <a:endParaRPr lang="en-US" sz="1400" dirty="0"/>
          </a:p>
        </p:txBody>
      </p:sp>
    </p:spTree>
    <p:extLst>
      <p:ext uri="{BB962C8B-B14F-4D97-AF65-F5344CB8AC3E}">
        <p14:creationId xmlns:p14="http://schemas.microsoft.com/office/powerpoint/2010/main" val="3398829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38200"/>
            <a:ext cx="8839200" cy="523220"/>
          </a:xfrm>
          <a:prstGeom prst="rect">
            <a:avLst/>
          </a:prstGeom>
          <a:noFill/>
        </p:spPr>
        <p:txBody>
          <a:bodyPr wrap="square" rtlCol="0">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What is it? </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endParaRPr>
          </a:p>
        </p:txBody>
      </p:sp>
      <p:sp>
        <p:nvSpPr>
          <p:cNvPr id="4" name="TextBox 3"/>
          <p:cNvSpPr txBox="1"/>
          <p:nvPr/>
        </p:nvSpPr>
        <p:spPr>
          <a:xfrm>
            <a:off x="457200" y="1676400"/>
            <a:ext cx="7696200" cy="3785652"/>
          </a:xfrm>
          <a:prstGeom prst="rect">
            <a:avLst/>
          </a:prstGeom>
          <a:noFill/>
        </p:spPr>
        <p:txBody>
          <a:bodyPr wrap="square" rtlCol="0">
            <a:spAutoFit/>
          </a:bodyPr>
          <a:lstStyle/>
          <a:p>
            <a:r>
              <a:rPr lang="en-US" dirty="0" smtClean="0"/>
              <a:t>The Science Adventure Lab (SAL) is a state of the art traveling science lab funded through Seattle Children’s Hospital. </a:t>
            </a:r>
          </a:p>
          <a:p>
            <a:endParaRPr lang="en-US" dirty="0"/>
          </a:p>
          <a:p>
            <a:r>
              <a:rPr lang="en-US" dirty="0" smtClean="0"/>
              <a:t>Their missions is “….</a:t>
            </a:r>
            <a:r>
              <a:rPr lang="en-US" dirty="0"/>
              <a:t> </a:t>
            </a:r>
            <a:r>
              <a:rPr lang="en-US" dirty="0" smtClean="0"/>
              <a:t>to </a:t>
            </a:r>
            <a:r>
              <a:rPr lang="en-US" dirty="0"/>
              <a:t>deliver innovative educational experiences that inspire new passions for science, promote better health for all students, and enhance science education throughout Washington state by working in partnership with teachers, schools and communities</a:t>
            </a:r>
            <a:r>
              <a:rPr lang="en-US" dirty="0" smtClean="0"/>
              <a:t>.” </a:t>
            </a:r>
          </a:p>
          <a:p>
            <a:r>
              <a:rPr lang="en-US" sz="1200" dirty="0" smtClean="0"/>
              <a:t>(</a:t>
            </a:r>
            <a:r>
              <a:rPr lang="en-US" sz="1200" dirty="0" smtClean="0">
                <a:hlinkClick r:id="rId2"/>
              </a:rPr>
              <a:t>http://seattlechildrens.org/adventurelab/</a:t>
            </a:r>
            <a:r>
              <a:rPr lang="en-US" sz="1200" dirty="0" smtClean="0"/>
              <a:t>)</a:t>
            </a:r>
          </a:p>
          <a:p>
            <a:endParaRPr lang="en-US" sz="1200" dirty="0"/>
          </a:p>
          <a:p>
            <a:r>
              <a:rPr lang="en-US" dirty="0" smtClean="0"/>
              <a:t>The lab is designed for students in grades 4-8 to get experience conducting experiments with real scientific instruments in a professional research environment.</a:t>
            </a:r>
          </a:p>
          <a:p>
            <a:endParaRPr lang="en-US" dirty="0"/>
          </a:p>
          <a:p>
            <a:r>
              <a:rPr lang="en-US" dirty="0" smtClean="0"/>
              <a:t>SAL serves schools all over the state of Washington at no cost. </a:t>
            </a:r>
          </a:p>
        </p:txBody>
      </p:sp>
    </p:spTree>
    <p:extLst>
      <p:ext uri="{BB962C8B-B14F-4D97-AF65-F5344CB8AC3E}">
        <p14:creationId xmlns:p14="http://schemas.microsoft.com/office/powerpoint/2010/main" val="36130711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6463" y="795010"/>
            <a:ext cx="3886200" cy="523220"/>
          </a:xfrm>
          <a:prstGeom prst="rect">
            <a:avLst/>
          </a:prstGeom>
        </p:spPr>
        <p:txBody>
          <a:bodyPr wrap="square">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What </a:t>
            </a: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do they teach?</a:t>
            </a: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 </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endParaRPr>
          </a:p>
        </p:txBody>
      </p:sp>
      <p:sp>
        <p:nvSpPr>
          <p:cNvPr id="6" name="TextBox 5"/>
          <p:cNvSpPr txBox="1"/>
          <p:nvPr/>
        </p:nvSpPr>
        <p:spPr>
          <a:xfrm>
            <a:off x="838200" y="1340004"/>
            <a:ext cx="6477000" cy="5478423"/>
          </a:xfrm>
          <a:prstGeom prst="rect">
            <a:avLst/>
          </a:prstGeom>
          <a:noFill/>
        </p:spPr>
        <p:txBody>
          <a:bodyPr wrap="square" rtlCol="0">
            <a:spAutoFit/>
          </a:bodyPr>
          <a:lstStyle/>
          <a:p>
            <a:r>
              <a:rPr lang="en-US" b="1" dirty="0" smtClean="0"/>
              <a:t>The Science Adventure Lab (SAL) teach the following modules: </a:t>
            </a:r>
          </a:p>
          <a:p>
            <a:endParaRPr lang="en-US" sz="1600" dirty="0"/>
          </a:p>
          <a:p>
            <a:r>
              <a:rPr lang="en-US" sz="1600" b="1" dirty="0" smtClean="0"/>
              <a:t>Elementary (grades 4-6) </a:t>
            </a:r>
            <a:endParaRPr lang="en-US" sz="1600" b="1" dirty="0"/>
          </a:p>
          <a:p>
            <a:pPr marL="285750" indent="-285750">
              <a:buFont typeface="Courier New" pitchFamily="49" charset="0"/>
              <a:buChar char="o"/>
            </a:pPr>
            <a:r>
              <a:rPr lang="en-US" sz="1600" dirty="0" smtClean="0"/>
              <a:t>Seeking the Sugar Solution: Chemistry/Nutrition (Basic - 60 min) </a:t>
            </a:r>
          </a:p>
          <a:p>
            <a:pPr marL="285750" indent="-285750">
              <a:buFont typeface="Courier New" pitchFamily="49" charset="0"/>
              <a:buChar char="o"/>
            </a:pPr>
            <a:r>
              <a:rPr lang="en-US" sz="1600" dirty="0" smtClean="0"/>
              <a:t>Catch Your Breath! Exploring Respiratory Function and Asthma (Basic - 60 min) </a:t>
            </a:r>
          </a:p>
          <a:p>
            <a:pPr marL="285750" indent="-285750">
              <a:buFont typeface="Courier New" pitchFamily="49" charset="0"/>
              <a:buChar char="o"/>
            </a:pPr>
            <a:r>
              <a:rPr lang="en-US" sz="1600" dirty="0" smtClean="0"/>
              <a:t>Where Is Your DNA? DNA Isolation (Basic - 60 min) </a:t>
            </a:r>
          </a:p>
          <a:p>
            <a:pPr marL="285750" indent="-285750">
              <a:buFont typeface="Courier New" pitchFamily="49" charset="0"/>
              <a:buChar char="o"/>
            </a:pPr>
            <a:endParaRPr lang="en-US" sz="1600" dirty="0" smtClean="0"/>
          </a:p>
          <a:p>
            <a:r>
              <a:rPr lang="en-US" sz="1600" b="1" dirty="0" smtClean="0"/>
              <a:t>Middle School (grades 6-8) </a:t>
            </a:r>
            <a:endParaRPr lang="en-US" sz="1600" b="1" dirty="0"/>
          </a:p>
          <a:p>
            <a:pPr marL="285750" indent="-285750">
              <a:buFont typeface="Courier New" pitchFamily="49" charset="0"/>
              <a:buChar char="o"/>
            </a:pPr>
            <a:r>
              <a:rPr lang="en-US" sz="1600" dirty="0" smtClean="0"/>
              <a:t>Seeking the Sugar Solution: Chemistry/Nutrition (Advanced - 75 min) </a:t>
            </a:r>
          </a:p>
          <a:p>
            <a:pPr marL="285750" indent="-285750">
              <a:buFont typeface="Courier New" pitchFamily="49" charset="0"/>
              <a:buChar char="o"/>
            </a:pPr>
            <a:r>
              <a:rPr lang="en-US" sz="1600" dirty="0" smtClean="0"/>
              <a:t>Catch Your Breath! Exploring Respiratory Function and Asthma (Advanced - 75 min) </a:t>
            </a:r>
          </a:p>
          <a:p>
            <a:pPr marL="285750" indent="-285750">
              <a:buFont typeface="Courier New" pitchFamily="49" charset="0"/>
              <a:buChar char="o"/>
            </a:pPr>
            <a:r>
              <a:rPr lang="en-US" sz="1600" dirty="0" smtClean="0"/>
              <a:t>Where Is Your DNA? DNA Isolation Curriculum (Advanced - 90 min) </a:t>
            </a:r>
          </a:p>
          <a:p>
            <a:pPr marL="285750" indent="-285750">
              <a:buFont typeface="Courier New" pitchFamily="49" charset="0"/>
              <a:buChar char="o"/>
            </a:pPr>
            <a:r>
              <a:rPr lang="en-US" sz="1600" dirty="0" smtClean="0"/>
              <a:t>Stop the Outbreak! Solve a Mystery Using DNA Fingerprinting (Advanced - 90 min) </a:t>
            </a:r>
          </a:p>
          <a:p>
            <a:endParaRPr lang="en-US" dirty="0" smtClean="0"/>
          </a:p>
          <a:p>
            <a:r>
              <a:rPr lang="en-US" sz="1100" b="1" dirty="0" smtClean="0"/>
              <a:t>Note: </a:t>
            </a:r>
            <a:r>
              <a:rPr lang="en-US" sz="1100" dirty="0" smtClean="0"/>
              <a:t>All of the modules are aligned with Washington state science, health and fitness, and math standards and they all include the relevant EALRs and GLEs.</a:t>
            </a:r>
          </a:p>
          <a:p>
            <a:endParaRPr lang="en-US" dirty="0"/>
          </a:p>
        </p:txBody>
      </p:sp>
    </p:spTree>
    <p:extLst>
      <p:ext uri="{BB962C8B-B14F-4D97-AF65-F5344CB8AC3E}">
        <p14:creationId xmlns:p14="http://schemas.microsoft.com/office/powerpoint/2010/main" val="3854169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695981"/>
            <a:ext cx="3758722" cy="523220"/>
          </a:xfrm>
          <a:prstGeom prst="rect">
            <a:avLst/>
          </a:prstGeom>
        </p:spPr>
        <p:txBody>
          <a:bodyPr wrap="square">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How does it work?</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endParaRPr>
          </a:p>
        </p:txBody>
      </p:sp>
      <p:sp>
        <p:nvSpPr>
          <p:cNvPr id="4" name="TextBox 3"/>
          <p:cNvSpPr txBox="1"/>
          <p:nvPr/>
        </p:nvSpPr>
        <p:spPr>
          <a:xfrm>
            <a:off x="838200" y="1447800"/>
            <a:ext cx="7391400" cy="2585323"/>
          </a:xfrm>
          <a:prstGeom prst="rect">
            <a:avLst/>
          </a:prstGeom>
          <a:noFill/>
        </p:spPr>
        <p:txBody>
          <a:bodyPr wrap="square" rtlCol="0">
            <a:spAutoFit/>
          </a:bodyPr>
          <a:lstStyle/>
          <a:p>
            <a:r>
              <a:rPr lang="en-US" dirty="0"/>
              <a:t>There are three components to each module: </a:t>
            </a:r>
            <a:endParaRPr lang="en-US" dirty="0" smtClean="0"/>
          </a:p>
          <a:p>
            <a:endParaRPr lang="en-US" dirty="0"/>
          </a:p>
          <a:p>
            <a:r>
              <a:rPr lang="en-US" dirty="0" smtClean="0"/>
              <a:t>1) A </a:t>
            </a:r>
            <a:r>
              <a:rPr lang="en-US" dirty="0"/>
              <a:t>pre-visit activity taught by the classroom teacher</a:t>
            </a:r>
          </a:p>
          <a:p>
            <a:endParaRPr lang="en-US" dirty="0" smtClean="0"/>
          </a:p>
          <a:p>
            <a:r>
              <a:rPr lang="en-US" dirty="0" smtClean="0"/>
              <a:t>2) Hands-on </a:t>
            </a:r>
            <a:r>
              <a:rPr lang="en-US" dirty="0"/>
              <a:t>experiments and activities conducted aboard the Science </a:t>
            </a:r>
            <a:r>
              <a:rPr lang="en-US" dirty="0" smtClean="0"/>
              <a:t> Adventure </a:t>
            </a:r>
            <a:r>
              <a:rPr lang="en-US" dirty="0"/>
              <a:t>Lab during a visit to the </a:t>
            </a:r>
            <a:r>
              <a:rPr lang="en-US" dirty="0" smtClean="0"/>
              <a:t>school</a:t>
            </a:r>
          </a:p>
          <a:p>
            <a:endParaRPr lang="en-US" dirty="0"/>
          </a:p>
          <a:p>
            <a:r>
              <a:rPr lang="en-US" dirty="0" smtClean="0"/>
              <a:t>3) A </a:t>
            </a:r>
            <a:r>
              <a:rPr lang="en-US" dirty="0"/>
              <a:t>post-visit activity taught by the classroom teacher</a:t>
            </a:r>
          </a:p>
          <a:p>
            <a:endParaRPr lang="en-US" dirty="0"/>
          </a:p>
        </p:txBody>
      </p:sp>
    </p:spTree>
    <p:extLst>
      <p:ext uri="{BB962C8B-B14F-4D97-AF65-F5344CB8AC3E}">
        <p14:creationId xmlns:p14="http://schemas.microsoft.com/office/powerpoint/2010/main" val="3748786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85800"/>
            <a:ext cx="6454011" cy="523220"/>
          </a:xfrm>
          <a:prstGeom prst="rect">
            <a:avLst/>
          </a:prstGeom>
        </p:spPr>
        <p:txBody>
          <a:bodyPr wrap="none">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rPr>
              <a:t>How do I get them to visit my school?</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Berlin Sans FB" pitchFamily="34" charset="0"/>
            </a:endParaRPr>
          </a:p>
        </p:txBody>
      </p:sp>
      <p:sp>
        <p:nvSpPr>
          <p:cNvPr id="3" name="TextBox 2"/>
          <p:cNvSpPr txBox="1"/>
          <p:nvPr/>
        </p:nvSpPr>
        <p:spPr>
          <a:xfrm>
            <a:off x="685800" y="1502688"/>
            <a:ext cx="7391400" cy="5355312"/>
          </a:xfrm>
          <a:prstGeom prst="rect">
            <a:avLst/>
          </a:prstGeom>
          <a:noFill/>
        </p:spPr>
        <p:txBody>
          <a:bodyPr wrap="square" rtlCol="0">
            <a:spAutoFit/>
          </a:bodyPr>
          <a:lstStyle/>
          <a:p>
            <a:r>
              <a:rPr lang="en-US" dirty="0" smtClean="0"/>
              <a:t>The Science Adventure Lab gets many more applications than they can fulfill so it is a good idea to apply early. </a:t>
            </a:r>
          </a:p>
          <a:p>
            <a:endParaRPr lang="en-US" dirty="0"/>
          </a:p>
          <a:p>
            <a:r>
              <a:rPr lang="en-US" dirty="0" smtClean="0"/>
              <a:t>Here are a few of the factors they consider when reviewing applications: </a:t>
            </a:r>
          </a:p>
          <a:p>
            <a:endParaRPr lang="en-US" dirty="0"/>
          </a:p>
          <a:p>
            <a:pPr marL="285750" indent="-285750">
              <a:buFont typeface="Courier New" pitchFamily="49" charset="0"/>
              <a:buChar char="o"/>
            </a:pPr>
            <a:r>
              <a:rPr lang="en-US" dirty="0"/>
              <a:t>p</a:t>
            </a:r>
            <a:r>
              <a:rPr lang="en-US" dirty="0" smtClean="0"/>
              <a:t>ercentage of students receiving free and reduced lunch (They typically visit schools with 40% or higher) </a:t>
            </a:r>
          </a:p>
          <a:p>
            <a:endParaRPr lang="en-US" dirty="0" smtClean="0"/>
          </a:p>
          <a:p>
            <a:pPr marL="285750" indent="-285750">
              <a:buFont typeface="Courier New" pitchFamily="49" charset="0"/>
              <a:buChar char="o"/>
            </a:pPr>
            <a:r>
              <a:rPr lang="en-US" dirty="0" smtClean="0"/>
              <a:t>math and science MSP scores</a:t>
            </a:r>
          </a:p>
          <a:p>
            <a:endParaRPr lang="en-US" dirty="0" smtClean="0"/>
          </a:p>
          <a:p>
            <a:pPr marL="285750" indent="-285750">
              <a:buFont typeface="Courier New" pitchFamily="49" charset="0"/>
              <a:buChar char="o"/>
            </a:pPr>
            <a:r>
              <a:rPr lang="en-US" dirty="0" smtClean="0"/>
              <a:t>Location</a:t>
            </a:r>
          </a:p>
          <a:p>
            <a:endParaRPr lang="en-US" dirty="0" smtClean="0"/>
          </a:p>
          <a:p>
            <a:pPr marL="285750" indent="-285750">
              <a:buFont typeface="Courier New" pitchFamily="49" charset="0"/>
              <a:buChar char="o"/>
            </a:pPr>
            <a:r>
              <a:rPr lang="en-US" dirty="0" smtClean="0"/>
              <a:t>access to other science programs (i.e. Pacific Science Center, UW etc…)</a:t>
            </a:r>
            <a:endParaRPr lang="en-US" dirty="0" smtClean="0"/>
          </a:p>
          <a:p>
            <a:endParaRPr lang="en-US" dirty="0"/>
          </a:p>
          <a:p>
            <a:r>
              <a:rPr lang="en-US" dirty="0" smtClean="0"/>
              <a:t>To request an application email: </a:t>
            </a:r>
            <a:r>
              <a:rPr lang="en-US" u="sng" dirty="0" smtClean="0">
                <a:hlinkClick r:id="rId2"/>
              </a:rPr>
              <a:t>adventurelab@seattlechildrens.org</a:t>
            </a:r>
            <a:endParaRPr lang="en-US" u="sng" dirty="0" smtClean="0"/>
          </a:p>
          <a:p>
            <a:endParaRPr lang="en-US" u="sng" dirty="0"/>
          </a:p>
          <a:p>
            <a:r>
              <a:rPr lang="en-US" dirty="0" smtClean="0"/>
              <a:t>For more information visit their website: </a:t>
            </a:r>
            <a:r>
              <a:rPr lang="en-US" dirty="0" smtClean="0">
                <a:hlinkClick r:id="rId3"/>
              </a:rPr>
              <a:t>http://seattlechildrens.org/classes-community/community-programs/science-adventure-lab/</a:t>
            </a:r>
            <a:endParaRPr lang="en-US" dirty="0"/>
          </a:p>
        </p:txBody>
      </p:sp>
    </p:spTree>
    <p:extLst>
      <p:ext uri="{BB962C8B-B14F-4D97-AF65-F5344CB8AC3E}">
        <p14:creationId xmlns:p14="http://schemas.microsoft.com/office/powerpoint/2010/main" val="24869010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TotalTime>
  <Words>409</Words>
  <Application>Microsoft Office PowerPoint</Application>
  <PresentationFormat>On-screen Show (4:3)</PresentationFormat>
  <Paragraphs>54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Celeste</dc:creator>
  <cp:lastModifiedBy>Celeste</cp:lastModifiedBy>
  <cp:revision>8</cp:revision>
  <dcterms:created xsi:type="dcterms:W3CDTF">2012-03-05T03:52:17Z</dcterms:created>
  <dcterms:modified xsi:type="dcterms:W3CDTF">2012-03-05T04:53:05Z</dcterms:modified>
</cp:coreProperties>
</file>